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  <p:sldMasterId id="2147483888" r:id="rId3"/>
  </p:sldMasterIdLst>
  <p:notesMasterIdLst>
    <p:notesMasterId r:id="rId16"/>
  </p:notesMasterIdLst>
  <p:handoutMasterIdLst>
    <p:handoutMasterId r:id="rId17"/>
  </p:handoutMasterIdLst>
  <p:sldIdLst>
    <p:sldId id="294" r:id="rId4"/>
    <p:sldId id="402" r:id="rId5"/>
    <p:sldId id="403" r:id="rId6"/>
    <p:sldId id="404" r:id="rId7"/>
    <p:sldId id="406" r:id="rId8"/>
    <p:sldId id="408" r:id="rId9"/>
    <p:sldId id="414" r:id="rId10"/>
    <p:sldId id="409" r:id="rId11"/>
    <p:sldId id="411" r:id="rId12"/>
    <p:sldId id="412" r:id="rId13"/>
    <p:sldId id="413" r:id="rId14"/>
    <p:sldId id="34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F1FA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1" autoAdjust="0"/>
    <p:restoredTop sz="94654" autoAdjust="0"/>
  </p:normalViewPr>
  <p:slideViewPr>
    <p:cSldViewPr snapToGrid="0">
      <p:cViewPr varScale="1">
        <p:scale>
          <a:sx n="75" d="100"/>
          <a:sy n="75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DBCA58-B61B-420B-AD03-9A230B916A14}" type="datetimeFigureOut">
              <a:rPr lang="en-GB"/>
              <a:pPr>
                <a:defRPr/>
              </a:pPr>
              <a:t>08/03/2012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80A5A6-6DF1-49F1-89ED-0FE67C5D69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95E09234-0560-48FA-9D6B-3EC26DB53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Lucida Grande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Lucida Grande"/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CF28-9B47-489F-AB96-F988A357C499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BBDA922A-1068-46D2-8227-6F102D440C79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C434D030-9113-4473-AABC-7D20E7F0BEA1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7314248D-FE59-4BF9-933C-8C68A9828771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CD5BC35B-B161-4020-B3A4-B33122D4D737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EBA7D574-C825-446E-B258-D21015AA5C53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30B9674A-FF87-42E6-B260-610AB212DD15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797F9F40-2E6F-4657-9197-E7C550120077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29AC525D-2C9E-47DE-AE2A-DDD768AFF054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8F14CCBB-BC62-499B-818B-D702C893C8A5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F26A-39F2-47BB-B970-6029DBB374C5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59818-FE4D-45B0-9DE7-982651DD5540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871D-6DEF-4710-95CF-D37E1F72B804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5A5913AF-9DBD-494F-87D6-5C9EC6655B88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AC17FC60-F152-4793-BB73-191A37A15917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37A9451C-73B4-4BCB-B717-806ECD7866AF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7F911647-313B-4FA4-B11F-9EA2A88E8A77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D7D48ED7-2DC4-4626-A618-A354146AC0B9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276EA3F3-6A4E-4BA7-967B-875AF4E59E84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82631B93-A2BB-4A57-8DDC-1AD5DBBC4B57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C1E86C44-978D-48C4-9A65-661BFCD7065C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352AB3A3-B557-4035-A0FA-278217C9A205}" type="datetime1">
              <a:rPr lang="en-US">
                <a:solidFill>
                  <a:srgbClr val="000000"/>
                </a:solidFill>
              </a:rPr>
              <a:pPr>
                <a:defRPr/>
              </a:pPr>
              <a:t>3/8/2012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E1EA-59FE-4197-970C-A9EFE2B22332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9F896D-BC9C-4A3B-9686-76CF54B5DCA8}" type="datetime1">
              <a:rPr lang="en-US">
                <a:solidFill>
                  <a:srgbClr val="000000"/>
                </a:solidFill>
              </a:rPr>
              <a:pPr/>
              <a:t>3/8/2012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EF59D-C7D0-4714-BC13-1986B630D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30471A-25DF-46FA-964A-9C2338A23A2C}" type="datetime1">
              <a:rPr lang="en-US">
                <a:solidFill>
                  <a:srgbClr val="000000"/>
                </a:solidFill>
              </a:rPr>
              <a:pPr/>
              <a:t>3/8/2012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986657-9C22-4F2C-9EC9-CA4E96B700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D894C-62D2-4166-AAC8-A50581099E86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7773-4625-44AF-B510-9BE9A0A77E4C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18C5-101C-400C-A86C-390CA85F17BC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5270-B5AE-4C92-A692-4D6449431DDA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8A77E-467E-444C-B35C-0B45E818B43C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F2E3C-2241-4A7F-B856-23D9D9A51BCD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00062988-70DF-489D-85B9-7253D06A6D23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/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30" name="Picture 19" descr="STFC_top"/>
          <p:cNvPicPr>
            <a:picLocks noChangeAspect="1" noChangeArrowheads="1"/>
          </p:cNvPicPr>
          <p:nvPr userDrawn="1"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14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341A81F-4686-4D3F-9377-4351F35BA03F}" type="datetime1">
              <a:rPr lang="en-US"/>
              <a:pPr>
                <a:defRPr/>
              </a:pPr>
              <a:t>3/8/2012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F0EDAB47-9A50-4EFD-84D8-E2962B91B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14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621E1DDC-49BB-4C38-8671-FCB0E99999CC}" type="datetime1">
              <a:rPr lang="en-US" smtClean="0">
                <a:solidFill>
                  <a:srgbClr val="000000"/>
                </a:solidFill>
              </a:rPr>
              <a:pPr/>
              <a:t>3/8/2012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97101B49-024E-4AE8-A4E7-1251E43FF0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271" name="Picture 19" descr="SCI41098_PPT_Templates_bottom_STF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4gls.ac.uk/" TargetMode="Externa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04813"/>
            <a:ext cx="8207375" cy="3241675"/>
          </a:xfrm>
        </p:spPr>
        <p:txBody>
          <a:bodyPr/>
          <a:lstStyle/>
          <a:p>
            <a:r>
              <a:rPr lang="en-GB" b="1" smtClean="0">
                <a:solidFill>
                  <a:srgbClr val="0000FF"/>
                </a:solidFill>
              </a:rPr>
              <a:t>The impact of undulators in an ERL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488" y="3400425"/>
            <a:ext cx="8201025" cy="2562225"/>
          </a:xfrm>
        </p:spPr>
        <p:txBody>
          <a:bodyPr/>
          <a:lstStyle/>
          <a:p>
            <a:r>
              <a:rPr lang="en-GB" b="1" smtClean="0"/>
              <a:t>Jim Clarke</a:t>
            </a:r>
            <a:r>
              <a:rPr lang="en-GB" smtClean="0"/>
              <a:t> </a:t>
            </a:r>
          </a:p>
          <a:p>
            <a:r>
              <a:rPr lang="en-GB" b="1" smtClean="0"/>
              <a:t>ASTeC, STFC Daresbury Laboratory</a:t>
            </a:r>
          </a:p>
          <a:p>
            <a:endParaRPr lang="en-GB" b="1" smtClean="0"/>
          </a:p>
          <a:p>
            <a:r>
              <a:rPr lang="en-GB" smtClean="0">
                <a:solidFill>
                  <a:srgbClr val="FF0000"/>
                </a:solidFill>
              </a:rPr>
              <a:t>FLS 2012, March 2012</a:t>
            </a:r>
          </a:p>
        </p:txBody>
      </p:sp>
      <p:pic>
        <p:nvPicPr>
          <p:cNvPr id="15364" name="Picture 6" descr="CI_logo_small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4963" y="5946775"/>
            <a:ext cx="1143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72375" y="6045200"/>
            <a:ext cx="15716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Energy Spread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>
                <a:solidFill>
                  <a:srgbClr val="0000FF"/>
                </a:solidFill>
              </a:rPr>
              <a:t>Since the electrons passing through an undulator will emit photons over a relatively wide energy range in a </a:t>
            </a:r>
            <a:r>
              <a:rPr lang="en-GB" sz="2400" b="1" smtClean="0">
                <a:solidFill>
                  <a:srgbClr val="0000FF"/>
                </a:solidFill>
              </a:rPr>
              <a:t>discrete</a:t>
            </a:r>
            <a:r>
              <a:rPr lang="en-GB" sz="2400" smtClean="0">
                <a:solidFill>
                  <a:srgbClr val="0000FF"/>
                </a:solidFill>
              </a:rPr>
              <a:t> process the energy spread in the electron beam could increase significantly. 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A helical undulator with a period of 50 mm, K value of 5 and length of 10 m would induce an additional energy spread of 0.0002 % (</a:t>
            </a:r>
            <a:r>
              <a:rPr lang="en-GB" sz="2400" smtClean="0">
                <a:solidFill>
                  <a:srgbClr val="FF0000"/>
                </a:solidFill>
              </a:rPr>
              <a:t>analytical) </a:t>
            </a:r>
            <a:r>
              <a:rPr lang="en-GB" sz="2400" smtClean="0">
                <a:solidFill>
                  <a:srgbClr val="FF0000"/>
                </a:solidFill>
              </a:rPr>
              <a:t>or 0.0001% (</a:t>
            </a:r>
            <a:r>
              <a:rPr lang="en-GB" sz="2400" smtClean="0">
                <a:solidFill>
                  <a:srgbClr val="FF0000"/>
                </a:solidFill>
              </a:rPr>
              <a:t>numerical)</a:t>
            </a:r>
            <a:endParaRPr lang="en-GB" sz="2400" smtClean="0">
              <a:solidFill>
                <a:srgbClr val="FF0000"/>
              </a:solidFill>
            </a:endParaRPr>
          </a:p>
          <a:p>
            <a:r>
              <a:rPr lang="en-GB" sz="2400" smtClean="0">
                <a:solidFill>
                  <a:srgbClr val="008000"/>
                </a:solidFill>
              </a:rPr>
              <a:t>Negligible in comparison with the nominal electron energy spread of 0.1 %.</a:t>
            </a:r>
          </a:p>
          <a:p>
            <a:endParaRPr lang="en-GB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Bunch Length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000" smtClean="0">
                <a:solidFill>
                  <a:srgbClr val="0000FF"/>
                </a:solidFill>
              </a:rPr>
              <a:t>An additional consequence of the self dispersion generated by the undulators is the effect this will have on the electron bunch length.</a:t>
            </a:r>
          </a:p>
          <a:p>
            <a:r>
              <a:rPr lang="en-GB" sz="2000" smtClean="0">
                <a:solidFill>
                  <a:srgbClr val="008000"/>
                </a:solidFill>
              </a:rPr>
              <a:t>The change in the electron bunch length due to the undulator is given by</a:t>
            </a:r>
          </a:p>
          <a:p>
            <a:endParaRPr lang="en-GB" sz="2000" smtClean="0">
              <a:solidFill>
                <a:srgbClr val="008000"/>
              </a:solidFill>
            </a:endParaRPr>
          </a:p>
          <a:p>
            <a:endParaRPr lang="en-GB" sz="2000" smtClean="0">
              <a:solidFill>
                <a:srgbClr val="008000"/>
              </a:solidFill>
            </a:endParaRPr>
          </a:p>
          <a:p>
            <a:r>
              <a:rPr lang="en-GB" sz="2000" smtClean="0">
                <a:solidFill>
                  <a:srgbClr val="008000"/>
                </a:solidFill>
              </a:rPr>
              <a:t>For a planar sinusoidal magnetic field R</a:t>
            </a:r>
            <a:r>
              <a:rPr lang="en-GB" sz="2000" baseline="-25000" smtClean="0">
                <a:solidFill>
                  <a:srgbClr val="008000"/>
                </a:solidFill>
              </a:rPr>
              <a:t>56</a:t>
            </a:r>
            <a:r>
              <a:rPr lang="en-GB" sz="2000" smtClean="0">
                <a:solidFill>
                  <a:srgbClr val="008000"/>
                </a:solidFill>
              </a:rPr>
              <a:t> can be written as</a:t>
            </a:r>
          </a:p>
          <a:p>
            <a:endParaRPr lang="en-GB" sz="2000" smtClean="0"/>
          </a:p>
          <a:p>
            <a:endParaRPr lang="en-GB" sz="2000" smtClean="0"/>
          </a:p>
          <a:p>
            <a:endParaRPr lang="en-GB" sz="2000" smtClean="0"/>
          </a:p>
          <a:p>
            <a:r>
              <a:rPr lang="en-GB" sz="2000" smtClean="0">
                <a:solidFill>
                  <a:srgbClr val="FF0000"/>
                </a:solidFill>
              </a:rPr>
              <a:t>An example undulator with a period of 50 mm, field of 1 T and length of 10 m, has R</a:t>
            </a:r>
            <a:r>
              <a:rPr lang="en-GB" sz="2000" baseline="-25000" smtClean="0">
                <a:solidFill>
                  <a:srgbClr val="FF0000"/>
                </a:solidFill>
              </a:rPr>
              <a:t>56</a:t>
            </a:r>
            <a:r>
              <a:rPr lang="en-GB" sz="2000" smtClean="0">
                <a:solidFill>
                  <a:srgbClr val="FF0000"/>
                </a:solidFill>
              </a:rPr>
              <a:t> of 0.08 mm and will contribute an additional 0.3 fs to the electron bunch length – negligible.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49" y="2171700"/>
            <a:ext cx="145151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3524250"/>
            <a:ext cx="1552575" cy="87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31837"/>
          </a:xfrm>
        </p:spPr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758825"/>
            <a:ext cx="8620125" cy="5857875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>
                <a:solidFill>
                  <a:srgbClr val="0000FF"/>
                </a:solidFill>
              </a:rPr>
              <a:t>There are several possible issues which need to be checked </a:t>
            </a:r>
          </a:p>
          <a:p>
            <a:r>
              <a:rPr lang="en-GB" sz="2400" b="1" smtClean="0">
                <a:solidFill>
                  <a:srgbClr val="FF0000"/>
                </a:solidFill>
              </a:rPr>
              <a:t>For the 4GLS project </a:t>
            </a:r>
            <a:r>
              <a:rPr lang="en-GB" sz="2400" b="1" smtClean="0">
                <a:solidFill>
                  <a:srgbClr val="FF0000"/>
                </a:solidFill>
              </a:rPr>
              <a:t>(low energy, long wavelength source) the </a:t>
            </a:r>
            <a:r>
              <a:rPr lang="en-GB" sz="2400" b="1" smtClean="0">
                <a:solidFill>
                  <a:srgbClr val="FF0000"/>
                </a:solidFill>
              </a:rPr>
              <a:t>greatest concern was the arrival time variation and photon pulse lengthening</a:t>
            </a:r>
          </a:p>
          <a:p>
            <a:r>
              <a:rPr lang="en-GB" sz="2400" smtClean="0">
                <a:solidFill>
                  <a:srgbClr val="0000FF"/>
                </a:solidFill>
              </a:rPr>
              <a:t>The CSR emission from the dipoles was also a significant issue but it was never studied in enough detail to understand how variable this might be – a constant energy loss is no problem for the undulator beamlines</a:t>
            </a:r>
          </a:p>
          <a:p>
            <a:r>
              <a:rPr lang="en-GB" sz="2400" b="1" smtClean="0">
                <a:solidFill>
                  <a:srgbClr val="FF0000"/>
                </a:solidFill>
              </a:rPr>
              <a:t>Impact on beam </a:t>
            </a:r>
            <a:r>
              <a:rPr lang="en-GB" sz="2400" b="1" smtClean="0">
                <a:solidFill>
                  <a:srgbClr val="FF0000"/>
                </a:solidFill>
              </a:rPr>
              <a:t>dynamics in general of the varying focussing and non-linear terms </a:t>
            </a:r>
            <a:r>
              <a:rPr lang="en-GB" sz="2400" b="1" smtClean="0">
                <a:solidFill>
                  <a:srgbClr val="FF0000"/>
                </a:solidFill>
              </a:rPr>
              <a:t>was not studied</a:t>
            </a:r>
          </a:p>
          <a:p>
            <a:r>
              <a:rPr lang="en-GB" sz="2400" smtClean="0"/>
              <a:t>The issues raised here (any others?) should </a:t>
            </a:r>
            <a:r>
              <a:rPr lang="en-GB" sz="2400" smtClean="0"/>
              <a:t>also be considered for </a:t>
            </a:r>
            <a:r>
              <a:rPr lang="en-GB" sz="2400" smtClean="0"/>
              <a:t>spontaneous undulator sources mounted after SASE FELs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46C73-A6DD-4DE4-A3F7-9E0E187D203E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79462"/>
          </a:xfrm>
        </p:spPr>
        <p:txBody>
          <a:bodyPr/>
          <a:lstStyle/>
          <a:p>
            <a:r>
              <a:rPr lang="en-GB" smtClean="0"/>
              <a:t>Introduction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858838"/>
            <a:ext cx="8567738" cy="5827712"/>
          </a:xfrm>
          <a:solidFill>
            <a:schemeClr val="bg1"/>
          </a:solidFill>
        </p:spPr>
        <p:txBody>
          <a:bodyPr/>
          <a:lstStyle/>
          <a:p>
            <a:r>
              <a:rPr lang="en-GB" sz="2800" smtClean="0">
                <a:solidFill>
                  <a:srgbClr val="0000FF"/>
                </a:solidFill>
              </a:rPr>
              <a:t>The impact of </a:t>
            </a:r>
            <a:r>
              <a:rPr lang="en-GB" sz="2800" b="1" i="1" smtClean="0">
                <a:solidFill>
                  <a:srgbClr val="0000FF"/>
                </a:solidFill>
              </a:rPr>
              <a:t>synchrotron radiation emission </a:t>
            </a:r>
            <a:r>
              <a:rPr lang="en-GB" sz="2800" smtClean="0">
                <a:solidFill>
                  <a:srgbClr val="0000FF"/>
                </a:solidFill>
              </a:rPr>
              <a:t>in an ERL is different to that of a storage ring</a:t>
            </a:r>
          </a:p>
          <a:p>
            <a:r>
              <a:rPr lang="en-GB" sz="2800" smtClean="0"/>
              <a:t>An electron that loses energy will not have this energy replaced</a:t>
            </a:r>
          </a:p>
          <a:p>
            <a:r>
              <a:rPr lang="en-GB" sz="2800" b="1" smtClean="0"/>
              <a:t>There is the danger that upstream undulators will affect the performance of downstream ones </a:t>
            </a:r>
            <a:endParaRPr lang="en-GB" sz="2800" b="1" smtClean="0">
              <a:solidFill>
                <a:srgbClr val="0000FF"/>
              </a:solidFill>
            </a:endParaRPr>
          </a:p>
          <a:p>
            <a:r>
              <a:rPr lang="en-GB" sz="2800" smtClean="0">
                <a:solidFill>
                  <a:srgbClr val="0000FF"/>
                </a:solidFill>
              </a:rPr>
              <a:t>The work presented was generated as part of the 4GLS design study, more details are available in the CDR (</a:t>
            </a:r>
            <a:r>
              <a:rPr lang="en-GB" sz="2800" smtClean="0">
                <a:solidFill>
                  <a:srgbClr val="0000FF"/>
                </a:solidFill>
                <a:hlinkClick r:id="rId2"/>
              </a:rPr>
              <a:t>http://www.4gls.ac.uk/</a:t>
            </a:r>
            <a:r>
              <a:rPr lang="en-GB" sz="2800" smtClean="0">
                <a:solidFill>
                  <a:srgbClr val="0000FF"/>
                </a:solidFill>
              </a:rPr>
              <a:t>)</a:t>
            </a:r>
          </a:p>
          <a:p>
            <a:r>
              <a:rPr lang="en-GB" sz="2800" smtClean="0">
                <a:solidFill>
                  <a:srgbClr val="008000"/>
                </a:solidFill>
              </a:rPr>
              <a:t>The results should be generally applicable to ERLs but the numerical examples relate to 4GLS of course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4GLS Reminder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8088"/>
            <a:ext cx="7772400" cy="4538662"/>
          </a:xfrm>
        </p:spPr>
        <p:txBody>
          <a:bodyPr/>
          <a:lstStyle/>
          <a:p>
            <a:pPr>
              <a:buNone/>
            </a:pPr>
            <a:r>
              <a:rPr lang="en-GB" smtClean="0"/>
              <a:t>600 MeV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EF59D-C7D0-4714-BC13-1986B630D18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6626" name="Picture 2" descr="4GLS-Layout_CDR"/>
          <p:cNvPicPr>
            <a:picLocks noChangeAspect="1" noChangeArrowheads="1"/>
          </p:cNvPicPr>
          <p:nvPr/>
        </p:nvPicPr>
        <p:blipFill>
          <a:blip r:embed="rId2" cstate="print"/>
          <a:srcRect t="8263"/>
          <a:stretch>
            <a:fillRect/>
          </a:stretch>
        </p:blipFill>
        <p:spPr bwMode="auto">
          <a:xfrm>
            <a:off x="828675" y="1689800"/>
            <a:ext cx="7496176" cy="41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Energy Loss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27112"/>
            <a:ext cx="8534399" cy="5830888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/>
              <a:t>An electron emitting synchrotron radiation in an undulator will lose energy, </a:t>
            </a:r>
            <a:r>
              <a:rPr lang="en-GB" sz="2400" smtClean="0">
                <a:latin typeface="Symbol" pitchFamily="18" charset="2"/>
              </a:rPr>
              <a:t>D</a:t>
            </a:r>
            <a:r>
              <a:rPr lang="en-GB" sz="2400" smtClean="0"/>
              <a:t>E (in eV):</a:t>
            </a:r>
          </a:p>
          <a:p>
            <a:endParaRPr lang="en-GB" sz="2400" smtClean="0"/>
          </a:p>
          <a:p>
            <a:endParaRPr lang="en-GB" sz="2400" smtClean="0"/>
          </a:p>
          <a:p>
            <a:r>
              <a:rPr lang="en-GB" sz="2400" smtClean="0">
                <a:solidFill>
                  <a:srgbClr val="0000FF"/>
                </a:solidFill>
              </a:rPr>
              <a:t>The largest energy loss is for a helical undulator since B(s) is effectively constant along its length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A 10 m long helical undulator with a 1 T transverse field will cause each electron to radiate ~ 4.6 keV on average, which is less than one part in 10</a:t>
            </a:r>
            <a:r>
              <a:rPr lang="en-GB" sz="2400" baseline="30000" smtClean="0">
                <a:solidFill>
                  <a:srgbClr val="FF0000"/>
                </a:solidFill>
              </a:rPr>
              <a:t>5</a:t>
            </a:r>
            <a:r>
              <a:rPr lang="en-GB" sz="2400" smtClean="0">
                <a:solidFill>
                  <a:srgbClr val="FF0000"/>
                </a:solidFill>
              </a:rPr>
              <a:t> of the electron's energy</a:t>
            </a:r>
          </a:p>
          <a:p>
            <a:r>
              <a:rPr lang="en-GB" sz="2400" smtClean="0"/>
              <a:t>For an electron passing through a system of five undulators the total loss by the electron is ~ 23 keV, which is still less than 0.004 % of the electron's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EF59D-C7D0-4714-BC13-1986B630D18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876425"/>
            <a:ext cx="3725364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Energy Loss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>
                <a:solidFill>
                  <a:srgbClr val="0000FF"/>
                </a:solidFill>
              </a:rPr>
              <a:t>The electron will also radiate energy as it passes through the arc dipoles. </a:t>
            </a:r>
          </a:p>
          <a:p>
            <a:r>
              <a:rPr lang="en-GB" sz="2400" b="1" smtClean="0">
                <a:solidFill>
                  <a:srgbClr val="008000"/>
                </a:solidFill>
              </a:rPr>
              <a:t>Incoherent SR</a:t>
            </a:r>
            <a:r>
              <a:rPr lang="en-GB" sz="2400" smtClean="0">
                <a:solidFill>
                  <a:srgbClr val="008000"/>
                </a:solidFill>
              </a:rPr>
              <a:t> for an electron passing through a system of 1 T dipoles making up a 360</a:t>
            </a:r>
            <a:r>
              <a:rPr lang="en-GB" sz="2400" smtClean="0">
                <a:solidFill>
                  <a:srgbClr val="008000"/>
                </a:solidFill>
                <a:sym typeface="Symbol"/>
              </a:rPr>
              <a:t></a:t>
            </a:r>
            <a:r>
              <a:rPr lang="en-GB" sz="2400" smtClean="0">
                <a:solidFill>
                  <a:srgbClr val="008000"/>
                </a:solidFill>
              </a:rPr>
              <a:t> path will radiate </a:t>
            </a:r>
            <a:r>
              <a:rPr lang="en-GB" sz="2400" b="1" smtClean="0">
                <a:solidFill>
                  <a:srgbClr val="008000"/>
                </a:solidFill>
              </a:rPr>
              <a:t>~ 5.7 keV</a:t>
            </a:r>
            <a:r>
              <a:rPr lang="en-GB" sz="2400" smtClean="0">
                <a:solidFill>
                  <a:srgbClr val="008000"/>
                </a:solidFill>
              </a:rPr>
              <a:t> on average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But, </a:t>
            </a:r>
            <a:r>
              <a:rPr lang="en-GB" sz="2400" b="1" smtClean="0">
                <a:solidFill>
                  <a:srgbClr val="FF0000"/>
                </a:solidFill>
              </a:rPr>
              <a:t>Coherent SR</a:t>
            </a:r>
            <a:r>
              <a:rPr lang="en-GB" sz="2400" smtClean="0">
                <a:solidFill>
                  <a:srgbClr val="FF0000"/>
                </a:solidFill>
              </a:rPr>
              <a:t> can be significant if electron bunch is short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CSR loss in 4GLS </a:t>
            </a:r>
            <a:r>
              <a:rPr lang="en-GB" sz="2400" b="1" smtClean="0">
                <a:solidFill>
                  <a:srgbClr val="FF0000"/>
                </a:solidFill>
              </a:rPr>
              <a:t>~1MeV</a:t>
            </a:r>
            <a:r>
              <a:rPr lang="en-GB" sz="2400" smtClean="0">
                <a:solidFill>
                  <a:srgbClr val="FF0000"/>
                </a:solidFill>
              </a:rPr>
              <a:t> (~0.16 %). This is ok if loss does not vary with time – need to be confident of this</a:t>
            </a:r>
          </a:p>
          <a:p>
            <a:r>
              <a:rPr lang="en-GB" sz="2400" smtClean="0"/>
              <a:t>If assume an electron energy change of </a:t>
            </a:r>
            <a:r>
              <a:rPr lang="en-GB" sz="2400" b="1" smtClean="0"/>
              <a:t>0.005 %</a:t>
            </a:r>
            <a:r>
              <a:rPr lang="en-GB" sz="2400" smtClean="0"/>
              <a:t>, due to a number of undulators being varied, then the change in undulator harmonic wavelength for a later device would be </a:t>
            </a:r>
            <a:r>
              <a:rPr lang="en-GB" sz="2400" b="1" smtClean="0"/>
              <a:t>~0.01 %</a:t>
            </a:r>
            <a:r>
              <a:rPr lang="en-GB" sz="2400" smtClean="0"/>
              <a:t>. Typical harmonic bandwidth </a:t>
            </a:r>
            <a:r>
              <a:rPr lang="en-GB" sz="2400" b="1" smtClean="0"/>
              <a:t>~ 1 %</a:t>
            </a:r>
            <a:r>
              <a:rPr lang="en-GB" sz="2400" smtClean="0"/>
              <a:t>. </a:t>
            </a:r>
          </a:p>
          <a:p>
            <a:r>
              <a:rPr lang="en-GB" sz="2400" b="1" i="1" smtClean="0">
                <a:solidFill>
                  <a:srgbClr val="008000"/>
                </a:solidFill>
              </a:rPr>
              <a:t>This effect more important at higher harmonics which have narrower bandwidths.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Path Length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>
                <a:solidFill>
                  <a:srgbClr val="0000FF"/>
                </a:solidFill>
              </a:rPr>
              <a:t>Undulators alter the trajectory of the electron beam </a:t>
            </a:r>
          </a:p>
          <a:p>
            <a:pPr lvl="1"/>
            <a:r>
              <a:rPr lang="en-GB" sz="2000" b="1" smtClean="0"/>
              <a:t>Hence the path length</a:t>
            </a:r>
          </a:p>
          <a:p>
            <a:pPr lvl="1"/>
            <a:r>
              <a:rPr lang="en-GB" sz="2000" smtClean="0"/>
              <a:t>The adjustment of an undulator in one straight will affect the electron bunch arrival time at subsequent undulators </a:t>
            </a:r>
          </a:p>
          <a:p>
            <a:pPr lvl="1"/>
            <a:r>
              <a:rPr lang="en-GB" sz="2000" b="1" smtClean="0">
                <a:solidFill>
                  <a:srgbClr val="FF0000"/>
                </a:solidFill>
              </a:rPr>
              <a:t>Will affect </a:t>
            </a:r>
            <a:r>
              <a:rPr lang="en-GB" sz="2000" b="1" smtClean="0">
                <a:solidFill>
                  <a:srgbClr val="FF0000"/>
                </a:solidFill>
              </a:rPr>
              <a:t>the </a:t>
            </a:r>
            <a:r>
              <a:rPr lang="en-GB" sz="2000" b="1" smtClean="0">
                <a:solidFill>
                  <a:srgbClr val="FF0000"/>
                </a:solidFill>
              </a:rPr>
              <a:t>synchronisation </a:t>
            </a:r>
            <a:r>
              <a:rPr lang="en-GB" sz="2000" b="1" smtClean="0">
                <a:solidFill>
                  <a:srgbClr val="FF0000"/>
                </a:solidFill>
              </a:rPr>
              <a:t>with </a:t>
            </a:r>
            <a:r>
              <a:rPr lang="en-GB" sz="2000" b="1" smtClean="0">
                <a:solidFill>
                  <a:srgbClr val="FF0000"/>
                </a:solidFill>
              </a:rPr>
              <a:t>an external source but if use electron beam as trigger then should be ok</a:t>
            </a:r>
          </a:p>
          <a:p>
            <a:pPr lvl="1"/>
            <a:r>
              <a:rPr lang="en-GB" sz="2000" b="1" smtClean="0">
                <a:solidFill>
                  <a:srgbClr val="FF0000"/>
                </a:solidFill>
              </a:rPr>
              <a:t>An oscillator FEL will </a:t>
            </a:r>
            <a:r>
              <a:rPr lang="en-GB" sz="2000" b="1" smtClean="0">
                <a:solidFill>
                  <a:srgbClr val="FF0000"/>
                </a:solidFill>
              </a:rPr>
              <a:t> be direcly affected</a:t>
            </a:r>
            <a:endParaRPr lang="en-GB" sz="2000" b="1" smtClean="0">
              <a:solidFill>
                <a:srgbClr val="FF0000"/>
              </a:solidFill>
            </a:endParaRPr>
          </a:p>
          <a:p>
            <a:r>
              <a:rPr lang="en-GB" sz="2400" smtClean="0">
                <a:solidFill>
                  <a:srgbClr val="0000FF"/>
                </a:solidFill>
              </a:rPr>
              <a:t>The maximum time delay that an undulator can introduce is the difference between maximum field to when it is at ~zero field (slippage</a:t>
            </a:r>
            <a:r>
              <a:rPr lang="en-GB" sz="240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GB" sz="2000" b="1" smtClean="0">
                <a:solidFill>
                  <a:srgbClr val="008000"/>
                </a:solidFill>
              </a:rPr>
              <a:t>Worse for long wavelengths</a:t>
            </a:r>
            <a:endParaRPr lang="en-GB" sz="2000" b="1" smtClean="0">
              <a:solidFill>
                <a:srgbClr val="008000"/>
              </a:solidFill>
            </a:endParaRPr>
          </a:p>
          <a:p>
            <a:r>
              <a:rPr lang="en-GB" sz="2400" smtClean="0">
                <a:solidFill>
                  <a:srgbClr val="FF0000"/>
                </a:solidFill>
              </a:rPr>
              <a:t>An example undulator with a K factor of 5 and a length of 10 m will introduce a time delay in the electron beam undulator exit time of </a:t>
            </a:r>
            <a:r>
              <a:rPr lang="en-GB" sz="2400" b="1" smtClean="0">
                <a:solidFill>
                  <a:srgbClr val="FF0000"/>
                </a:solidFill>
              </a:rPr>
              <a:t>150 fs </a:t>
            </a:r>
            <a:r>
              <a:rPr lang="en-GB" sz="2400" smtClean="0">
                <a:solidFill>
                  <a:srgbClr val="FF0000"/>
                </a:solidFill>
              </a:rPr>
              <a:t>for a 600 MeV electron beam</a:t>
            </a:r>
          </a:p>
          <a:p>
            <a:pPr lvl="1"/>
            <a:r>
              <a:rPr lang="en-GB" sz="2000" smtClean="0"/>
              <a:t>A helical undulator produces double the time </a:t>
            </a:r>
            <a:r>
              <a:rPr lang="en-GB" sz="2000" smtClean="0"/>
              <a:t>delay (300 fs)</a:t>
            </a:r>
            <a:endParaRPr lang="en-GB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Path Length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400" smtClean="0">
                <a:solidFill>
                  <a:srgbClr val="0000FF"/>
                </a:solidFill>
              </a:rPr>
              <a:t>A </a:t>
            </a:r>
            <a:r>
              <a:rPr lang="en-GB" sz="2400" smtClean="0">
                <a:solidFill>
                  <a:srgbClr val="0000FF"/>
                </a:solidFill>
              </a:rPr>
              <a:t>three-pole </a:t>
            </a:r>
            <a:r>
              <a:rPr lang="en-GB" sz="2400" smtClean="0">
                <a:solidFill>
                  <a:srgbClr val="0000FF"/>
                </a:solidFill>
              </a:rPr>
              <a:t>chicane magnet arrangement could counteract the effect of undulator gap changes so that the total path length of the electron beam is kept constant. 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A chicane with a peak field of 0.5 T and length of 1 m would add time delays of up to ~400 </a:t>
            </a:r>
            <a:r>
              <a:rPr lang="en-GB" sz="2400" smtClean="0">
                <a:solidFill>
                  <a:srgbClr val="FF0000"/>
                </a:solidFill>
              </a:rPr>
              <a:t>fs</a:t>
            </a:r>
          </a:p>
          <a:p>
            <a:r>
              <a:rPr lang="en-GB" sz="2400" smtClean="0">
                <a:solidFill>
                  <a:srgbClr val="008000"/>
                </a:solidFill>
              </a:rPr>
              <a:t>Could use feedforward system to keep path length constant as undulator gap changed</a:t>
            </a:r>
          </a:p>
          <a:p>
            <a:r>
              <a:rPr lang="en-GB" sz="2400" smtClean="0"/>
              <a:t>The impact of these extra chicanes on the beam dynamics was not studied</a:t>
            </a:r>
            <a:endParaRPr lang="en-GB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Photon Pulse Lengthening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200" smtClean="0"/>
              <a:t>The </a:t>
            </a:r>
            <a:r>
              <a:rPr lang="en-GB" sz="2200" b="1" i="1" smtClean="0"/>
              <a:t>time delay </a:t>
            </a:r>
            <a:r>
              <a:rPr lang="en-GB" sz="2200" smtClean="0"/>
              <a:t>between two photons emitted by the same electron, one at the entrance of the device and one at the exit, is </a:t>
            </a:r>
            <a:r>
              <a:rPr lang="en-GB" sz="2200" smtClean="0"/>
              <a:t>N</a:t>
            </a:r>
            <a:r>
              <a:rPr lang="en-GB" sz="2200" smtClean="0">
                <a:latin typeface="Symbol" pitchFamily="18" charset="2"/>
              </a:rPr>
              <a:t>l </a:t>
            </a:r>
            <a:r>
              <a:rPr lang="en-GB" sz="2200" smtClean="0">
                <a:latin typeface="+mj-lt"/>
              </a:rPr>
              <a:t>(slippage)</a:t>
            </a:r>
          </a:p>
          <a:p>
            <a:pPr marL="742950" lvl="2" indent="-342900"/>
            <a:r>
              <a:rPr lang="en-GB" sz="2200" b="1" smtClean="0">
                <a:solidFill>
                  <a:srgbClr val="008000"/>
                </a:solidFill>
              </a:rPr>
              <a:t>Worse for </a:t>
            </a:r>
            <a:r>
              <a:rPr lang="en-GB" sz="2200" b="1" smtClean="0">
                <a:solidFill>
                  <a:srgbClr val="008000"/>
                </a:solidFill>
              </a:rPr>
              <a:t>long </a:t>
            </a:r>
            <a:r>
              <a:rPr lang="en-GB" sz="2200" b="1" smtClean="0">
                <a:solidFill>
                  <a:srgbClr val="008000"/>
                </a:solidFill>
              </a:rPr>
              <a:t>wavelengths</a:t>
            </a:r>
            <a:endParaRPr lang="en-GB" sz="2200" smtClean="0"/>
          </a:p>
          <a:p>
            <a:r>
              <a:rPr lang="en-GB" sz="2200" smtClean="0">
                <a:solidFill>
                  <a:srgbClr val="0000FF"/>
                </a:solidFill>
              </a:rPr>
              <a:t>The example undulator with a K factor of 5 and a length of 10 m will introduce a maximum photon pulse lengthening of 163 fs with a 600 MeV electron beam. </a:t>
            </a:r>
          </a:p>
          <a:p>
            <a:r>
              <a:rPr lang="en-GB" sz="2200" smtClean="0"/>
              <a:t>A helical undulator with the same K parameter in both planes produces double the pulse lengthening. </a:t>
            </a:r>
          </a:p>
          <a:p>
            <a:r>
              <a:rPr lang="en-GB" sz="2200" smtClean="0">
                <a:solidFill>
                  <a:srgbClr val="008000"/>
                </a:solidFill>
              </a:rPr>
              <a:t>In fact these are rather pessimistic estimates and modelling with an FEL code suggests that the actual FWHM only increases by </a:t>
            </a:r>
            <a:r>
              <a:rPr lang="en-GB" sz="2200" b="1" smtClean="0">
                <a:solidFill>
                  <a:srgbClr val="008000"/>
                </a:solidFill>
              </a:rPr>
              <a:t>about half these values. </a:t>
            </a:r>
          </a:p>
          <a:p>
            <a:r>
              <a:rPr lang="en-GB" sz="2200" b="1" i="1" smtClean="0">
                <a:solidFill>
                  <a:srgbClr val="FF0000"/>
                </a:solidFill>
              </a:rPr>
              <a:t>Long wavelength experiments requiring the shortest possible pulses should use short undulators. </a:t>
            </a:r>
            <a:r>
              <a:rPr lang="en-GB" sz="2200" smtClean="0">
                <a:solidFill>
                  <a:srgbClr val="FF0000"/>
                </a:solidFill>
              </a:rPr>
              <a:t>A planar undulator which is 5 m long and with a K of 3 will only contribute 33 fs of pulse lengthening.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750887"/>
          </a:xfrm>
        </p:spPr>
        <p:txBody>
          <a:bodyPr/>
          <a:lstStyle/>
          <a:p>
            <a:r>
              <a:rPr lang="en-GB" smtClean="0"/>
              <a:t>Emittance Growth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874712"/>
            <a:ext cx="8534399" cy="5983287"/>
          </a:xfrm>
          <a:solidFill>
            <a:schemeClr val="bg1"/>
          </a:solidFill>
        </p:spPr>
        <p:txBody>
          <a:bodyPr/>
          <a:lstStyle/>
          <a:p>
            <a:r>
              <a:rPr lang="en-GB" sz="2000" smtClean="0">
                <a:solidFill>
                  <a:srgbClr val="0000FF"/>
                </a:solidFill>
              </a:rPr>
              <a:t>Emission of radiation in an undulator causes a loss of energy by the electron and so if dispersion is present within the undulator this can lead to an emittance growth.</a:t>
            </a:r>
          </a:p>
          <a:p>
            <a:r>
              <a:rPr lang="en-GB" sz="2000" smtClean="0"/>
              <a:t>Although </a:t>
            </a:r>
            <a:r>
              <a:rPr lang="en-GB" sz="2000" b="1" smtClean="0"/>
              <a:t>dispersion and its derivative will be set to zero </a:t>
            </a:r>
            <a:r>
              <a:rPr lang="en-GB" sz="2000" smtClean="0"/>
              <a:t>at the entrance to an undulator the device itself will generate its own dispersion and so this must be considered to see if the effect is significant.</a:t>
            </a:r>
          </a:p>
          <a:p>
            <a:r>
              <a:rPr lang="en-GB" sz="2000" smtClean="0"/>
              <a:t>Approximate emittance </a:t>
            </a:r>
            <a:r>
              <a:rPr lang="en-GB" sz="2000" smtClean="0"/>
              <a:t>growth is</a:t>
            </a:r>
          </a:p>
          <a:p>
            <a:endParaRPr lang="en-GB" sz="2000" smtClean="0"/>
          </a:p>
          <a:p>
            <a:endParaRPr lang="en-GB" sz="2000" smtClean="0"/>
          </a:p>
          <a:p>
            <a:r>
              <a:rPr lang="en-GB" sz="2000" smtClean="0">
                <a:solidFill>
                  <a:srgbClr val="FF0000"/>
                </a:solidFill>
              </a:rPr>
              <a:t>Emittance growth due to a 10 m undulator of 50 mm period and peak field of 1 T is ~10</a:t>
            </a:r>
            <a:r>
              <a:rPr lang="en-GB" sz="2000" baseline="30000" smtClean="0">
                <a:solidFill>
                  <a:srgbClr val="FF0000"/>
                </a:solidFill>
              </a:rPr>
              <a:t>‑7</a:t>
            </a:r>
            <a:r>
              <a:rPr lang="en-GB" sz="2000" smtClean="0">
                <a:solidFill>
                  <a:srgbClr val="FF0000"/>
                </a:solidFill>
              </a:rPr>
              <a:t> nm rad, which is </a:t>
            </a:r>
            <a:r>
              <a:rPr lang="en-GB" sz="2000" smtClean="0">
                <a:solidFill>
                  <a:srgbClr val="FF0000"/>
                </a:solidFill>
              </a:rPr>
              <a:t>many</a:t>
            </a:r>
            <a:r>
              <a:rPr lang="en-GB" sz="2000" smtClean="0">
                <a:solidFill>
                  <a:srgbClr val="FF0000"/>
                </a:solidFill>
              </a:rPr>
              <a:t> times smaller than the natural emittance – negligible effect.</a:t>
            </a:r>
          </a:p>
          <a:p>
            <a:r>
              <a:rPr lang="en-GB" sz="2000" smtClean="0">
                <a:solidFill>
                  <a:srgbClr val="008000"/>
                </a:solidFill>
              </a:rPr>
              <a:t>A second effect on the emittance, due to the change in transverse momentum of the electron, is generally smaller than the effect above by a factor of ~ 0.2 K</a:t>
            </a:r>
            <a:r>
              <a:rPr lang="en-GB" sz="2000" baseline="30000" smtClean="0">
                <a:solidFill>
                  <a:srgbClr val="008000"/>
                </a:solidFill>
              </a:rPr>
              <a:t>2</a:t>
            </a:r>
            <a:r>
              <a:rPr lang="en-GB" sz="2000" smtClean="0">
                <a:solidFill>
                  <a:srgbClr val="008000"/>
                </a:solidFill>
              </a:rPr>
              <a:t>, so is also negligible.</a:t>
            </a:r>
          </a:p>
          <a:p>
            <a:endParaRPr lang="en-GB" sz="200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825" y="3609975"/>
            <a:ext cx="304764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11428</TotalTime>
  <Words>823</Words>
  <Application>Microsoft Office PowerPoint</Application>
  <PresentationFormat>On-screen Show (4:3)</PresentationFormat>
  <Paragraphs>80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Blank Presentation</vt:lpstr>
      <vt:lpstr>1_Blank Presentation</vt:lpstr>
      <vt:lpstr>2_Blank Presentation</vt:lpstr>
      <vt:lpstr>The impact of undulators in an ERL</vt:lpstr>
      <vt:lpstr>Introduction</vt:lpstr>
      <vt:lpstr>4GLS Reminder</vt:lpstr>
      <vt:lpstr>Energy Loss</vt:lpstr>
      <vt:lpstr>Energy Loss</vt:lpstr>
      <vt:lpstr>Path Length</vt:lpstr>
      <vt:lpstr>Path Length</vt:lpstr>
      <vt:lpstr>Photon Pulse Lengthening</vt:lpstr>
      <vt:lpstr>Emittance Growth</vt:lpstr>
      <vt:lpstr>Energy Spread</vt:lpstr>
      <vt:lpstr>Bunch Length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EUCard Undulator development</dc:title>
  <dc:subject>Undulators</dc:subject>
  <dc:creator>Tom Bradshaw</dc:creator>
  <cp:keywords>Undulator eucard superconductor</cp:keywords>
  <dc:description/>
  <cp:lastModifiedBy> </cp:lastModifiedBy>
  <cp:revision>376</cp:revision>
  <dcterms:created xsi:type="dcterms:W3CDTF">2007-03-15T09:55:48Z</dcterms:created>
  <dcterms:modified xsi:type="dcterms:W3CDTF">2012-03-08T10:11:49Z</dcterms:modified>
</cp:coreProperties>
</file>